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PT Sans Narrow"/>
      <p:regular r:id="rId19"/>
      <p:bold r:id="rId20"/>
    </p:embeddedFont>
    <p:embeddedFont>
      <p:font typeface="Open Sans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7162D757-FD06-4100-A35D-C1F95C1BDC6B}">
  <a:tblStyle styleId="{7162D757-FD06-4100-A35D-C1F95C1BDC6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TSansNarrow-bold.fntdata"/><Relationship Id="rId11" Type="http://schemas.openxmlformats.org/officeDocument/2006/relationships/slide" Target="slides/slide5.xml"/><Relationship Id="rId22" Type="http://schemas.openxmlformats.org/officeDocument/2006/relationships/font" Target="fonts/OpenSans-bold.fntdata"/><Relationship Id="rId10" Type="http://schemas.openxmlformats.org/officeDocument/2006/relationships/slide" Target="slides/slide4.xml"/><Relationship Id="rId21" Type="http://schemas.openxmlformats.org/officeDocument/2006/relationships/font" Target="fonts/OpenSans-regular.fntdata"/><Relationship Id="rId13" Type="http://schemas.openxmlformats.org/officeDocument/2006/relationships/slide" Target="slides/slide7.xml"/><Relationship Id="rId24" Type="http://schemas.openxmlformats.org/officeDocument/2006/relationships/font" Target="fonts/OpenSans-boldItalic.fntdata"/><Relationship Id="rId12" Type="http://schemas.openxmlformats.org/officeDocument/2006/relationships/slide" Target="slides/slide6.xml"/><Relationship Id="rId23" Type="http://schemas.openxmlformats.org/officeDocument/2006/relationships/font" Target="fonts/OpenSans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font" Target="fonts/Roboto-regular.fntdata"/><Relationship Id="rId14" Type="http://schemas.openxmlformats.org/officeDocument/2006/relationships/slide" Target="slides/slide8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PTSansNarrow-regular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Roboto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57030d7412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57030d7412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7030d7412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57030d7412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7030d7412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7030d7412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57030d741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57030d741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57030d7412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57030d7412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572d53a815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572d53a815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9e1dfee11_0_2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9e1dfee11_0_2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7007735" y="3176888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1575035" y="3158252"/>
            <a:ext cx="562200" cy="0"/>
          </a:xfrm>
          <a:prstGeom prst="straightConnector1">
            <a:avLst/>
          </a:prstGeom>
          <a:noFill/>
          <a:ln cap="flat" cmpd="sng" w="7620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2" name="Google Shape;12;p2"/>
          <p:cNvGrpSpPr/>
          <p:nvPr/>
        </p:nvGrpSpPr>
        <p:grpSpPr>
          <a:xfrm>
            <a:off x="1004144" y="1022025"/>
            <a:ext cx="7136668" cy="152400"/>
            <a:chOff x="1346429" y="1011300"/>
            <a:chExt cx="6452100" cy="152400"/>
          </a:xfrm>
        </p:grpSpPr>
        <p:cxnSp>
          <p:nvCxnSpPr>
            <p:cNvPr id="13" name="Google Shape;13;p2"/>
            <p:cNvCxnSpPr/>
            <p:nvPr/>
          </p:nvCxnSpPr>
          <p:spPr>
            <a:xfrm rot="10800000">
              <a:off x="1346429" y="1011300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4" name="Google Shape;14;p2"/>
            <p:cNvCxnSpPr/>
            <p:nvPr/>
          </p:nvCxnSpPr>
          <p:spPr>
            <a:xfrm rot="10800000">
              <a:off x="1346429" y="1163700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grpSp>
        <p:nvGrpSpPr>
          <p:cNvPr id="15" name="Google Shape;15;p2"/>
          <p:cNvGrpSpPr/>
          <p:nvPr/>
        </p:nvGrpSpPr>
        <p:grpSpPr>
          <a:xfrm>
            <a:off x="1004151" y="3969100"/>
            <a:ext cx="7136668" cy="152400"/>
            <a:chOff x="1346435" y="3969088"/>
            <a:chExt cx="6452100" cy="152400"/>
          </a:xfrm>
        </p:grpSpPr>
        <p:cxnSp>
          <p:nvCxnSpPr>
            <p:cNvPr id="16" name="Google Shape;16;p2"/>
            <p:cNvCxnSpPr/>
            <p:nvPr/>
          </p:nvCxnSpPr>
          <p:spPr>
            <a:xfrm>
              <a:off x="1346435" y="4121488"/>
              <a:ext cx="6452100" cy="0"/>
            </a:xfrm>
            <a:prstGeom prst="straightConnector1">
              <a:avLst/>
            </a:prstGeom>
            <a:noFill/>
            <a:ln cap="flat" cmpd="sng" w="76200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  <p:cxnSp>
          <p:nvCxnSpPr>
            <p:cNvPr id="17" name="Google Shape;17;p2"/>
            <p:cNvCxnSpPr/>
            <p:nvPr/>
          </p:nvCxnSpPr>
          <p:spPr>
            <a:xfrm>
              <a:off x="1346435" y="3969088"/>
              <a:ext cx="6452100" cy="0"/>
            </a:xfrm>
            <a:prstGeom prst="straightConnector1">
              <a:avLst/>
            </a:prstGeom>
            <a:noFill/>
            <a:ln cap="flat" cmpd="sng" w="9525">
              <a:solidFill>
                <a:schemeClr val="accent3"/>
              </a:solidFill>
              <a:prstDash val="solid"/>
              <a:round/>
              <a:headEnd len="sm" w="sm" type="none"/>
              <a:tailEnd len="sm" w="sm" type="none"/>
            </a:ln>
          </p:spPr>
        </p:cxnSp>
      </p:grpSp>
      <p:sp>
        <p:nvSpPr>
          <p:cNvPr id="18" name="Google Shape;18;p2"/>
          <p:cNvSpPr txBox="1"/>
          <p:nvPr>
            <p:ph type="ctrTitle"/>
          </p:nvPr>
        </p:nvSpPr>
        <p:spPr>
          <a:xfrm>
            <a:off x="1004150" y="1751764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1pPr>
            <a:lvl2pPr lvl="1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2pPr>
            <a:lvl3pPr lvl="2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3pPr>
            <a:lvl4pPr lvl="3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4pPr>
            <a:lvl5pPr lvl="4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5pPr>
            <a:lvl6pPr lvl="5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6pPr>
            <a:lvl7pPr lvl="6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7pPr>
            <a:lvl8pPr lvl="7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8pPr>
            <a:lvl9pPr lvl="8" algn="ctr">
              <a:spcBef>
                <a:spcPts val="0"/>
              </a:spcBef>
              <a:spcAft>
                <a:spcPts val="0"/>
              </a:spcAft>
              <a:buSzPts val="5400"/>
              <a:buNone/>
              <a:defRPr sz="5400"/>
            </a:lvl9pPr>
          </a:lstStyle>
          <a:p/>
        </p:txBody>
      </p:sp>
      <p:sp>
        <p:nvSpPr>
          <p:cNvPr id="19" name="Google Shape;19;p2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0" name="Google Shape;20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 txBox="1"/>
          <p:nvPr>
            <p:ph hasCustomPrompt="1" type="title"/>
          </p:nvPr>
        </p:nvSpPr>
        <p:spPr>
          <a:xfrm>
            <a:off x="311700" y="1304850"/>
            <a:ext cx="85206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3000"/>
              <a:buNone/>
              <a:defRPr sz="13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8" name="Google Shape;58;p11"/>
          <p:cNvSpPr txBox="1"/>
          <p:nvPr>
            <p:ph idx="1" type="body"/>
          </p:nvPr>
        </p:nvSpPr>
        <p:spPr>
          <a:xfrm>
            <a:off x="311700" y="299565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9" name="Google Shape;59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/>
          <p:nvPr/>
        </p:nvSpPr>
        <p:spPr>
          <a:xfrm>
            <a:off x="-50" y="2571900"/>
            <a:ext cx="9144000" cy="2571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 txBox="1"/>
          <p:nvPr>
            <p:ph type="title"/>
          </p:nvPr>
        </p:nvSpPr>
        <p:spPr>
          <a:xfrm>
            <a:off x="311700" y="814800"/>
            <a:ext cx="8571300" cy="9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4" name="Google Shape;24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4"/>
          <p:cNvSpPr/>
          <p:nvPr/>
        </p:nvSpPr>
        <p:spPr>
          <a:xfrm>
            <a:off x="-75" y="5045700"/>
            <a:ext cx="9144000" cy="97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28" name="Google Shape;28;p4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9" name="Google Shape;2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5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" type="body"/>
          </p:nvPr>
        </p:nvSpPr>
        <p:spPr>
          <a:xfrm>
            <a:off x="3117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3" name="Google Shape;33;p5"/>
          <p:cNvSpPr txBox="1"/>
          <p:nvPr>
            <p:ph idx="2" type="body"/>
          </p:nvPr>
        </p:nvSpPr>
        <p:spPr>
          <a:xfrm>
            <a:off x="4832400" y="1266175"/>
            <a:ext cx="39999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9pPr>
          </a:lstStyle>
          <a:p/>
        </p:txBody>
      </p:sp>
      <p:sp>
        <p:nvSpPr>
          <p:cNvPr id="37" name="Google Shape;3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0" name="Google Shape;4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6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/>
          <p:nvPr>
            <p:ph type="title"/>
          </p:nvPr>
        </p:nvSpPr>
        <p:spPr>
          <a:xfrm>
            <a:off x="490250" y="526350"/>
            <a:ext cx="56136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400"/>
              <a:buNone/>
              <a:defRPr b="0" sz="5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4" name="Google Shape;4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7" name="Google Shape;47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8" name="Google Shape;48;p9"/>
          <p:cNvSpPr txBox="1"/>
          <p:nvPr>
            <p:ph type="title"/>
          </p:nvPr>
        </p:nvSpPr>
        <p:spPr>
          <a:xfrm>
            <a:off x="265500" y="1039675"/>
            <a:ext cx="4045200" cy="1675800"/>
          </a:xfrm>
          <a:prstGeom prst="rect">
            <a:avLst/>
          </a:prstGeom>
        </p:spPr>
        <p:txBody>
          <a:bodyPr anchorCtr="0" anchor="b" bIns="91425" lIns="91425" spcFirstLastPara="1" rIns="91425" wrap="square" tIns="91425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9" name="Google Shape;49;p9"/>
          <p:cNvSpPr txBox="1"/>
          <p:nvPr>
            <p:ph idx="1" type="subTitle"/>
          </p:nvPr>
        </p:nvSpPr>
        <p:spPr>
          <a:xfrm>
            <a:off x="265500" y="27268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0" name="Google Shape;50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1" name="Google Shape;51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>
            <p:ph idx="1" type="body"/>
          </p:nvPr>
        </p:nvSpPr>
        <p:spPr>
          <a:xfrm>
            <a:off x="311700" y="42307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PT Sans Narrow"/>
              <a:buNone/>
              <a:defRPr sz="2400">
                <a:latin typeface="PT Sans Narrow"/>
                <a:ea typeface="PT Sans Narrow"/>
                <a:cs typeface="PT Sans Narrow"/>
                <a:sym typeface="PT Sans Narrow"/>
              </a:defRPr>
            </a:lvl1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rop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PT Sans Narrow"/>
              <a:buNone/>
              <a:defRPr b="1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Open Sans"/>
              <a:buChar char="●"/>
              <a:defRPr sz="18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●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Open Sans"/>
              <a:buChar char="○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Open Sans"/>
              <a:buChar char="■"/>
              <a:defRPr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7225" y="1738050"/>
            <a:ext cx="1853125" cy="1414775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13"/>
          <p:cNvSpPr txBox="1"/>
          <p:nvPr>
            <p:ph idx="1" type="subTitle"/>
          </p:nvPr>
        </p:nvSpPr>
        <p:spPr>
          <a:xfrm>
            <a:off x="2137225" y="2850039"/>
            <a:ext cx="4870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Maral Jamali</a:t>
            </a:r>
            <a:br>
              <a:rPr lang="en-GB"/>
            </a:br>
            <a:r>
              <a:rPr lang="en-GB" sz="1800"/>
              <a:t>Data Scientist at Alert Analytics</a:t>
            </a:r>
            <a:endParaRPr sz="1800"/>
          </a:p>
        </p:txBody>
      </p:sp>
      <p:sp>
        <p:nvSpPr>
          <p:cNvPr id="68" name="Google Shape;68;p13"/>
          <p:cNvSpPr txBox="1"/>
          <p:nvPr>
            <p:ph type="ctrTitle"/>
          </p:nvPr>
        </p:nvSpPr>
        <p:spPr>
          <a:xfrm>
            <a:off x="1003650" y="1738039"/>
            <a:ext cx="7136700" cy="102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4800"/>
              <a:t>Evaluate Techniques for Wifi Locationing</a:t>
            </a:r>
            <a:endParaRPr sz="48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Goals</a:t>
            </a:r>
            <a:endParaRPr/>
          </a:p>
        </p:txBody>
      </p:sp>
      <p:sp>
        <p:nvSpPr>
          <p:cNvPr id="74" name="Google Shape;74;p14"/>
          <p:cNvSpPr txBox="1"/>
          <p:nvPr>
            <p:ph idx="1" type="body"/>
          </p:nvPr>
        </p:nvSpPr>
        <p:spPr>
          <a:xfrm>
            <a:off x="311700" y="1412050"/>
            <a:ext cx="8520600" cy="315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2400"/>
              <a:t>E</a:t>
            </a:r>
            <a:r>
              <a:rPr lang="en-GB" sz="2400"/>
              <a:t>valuate the application of machine learning techniques to the problem of indoor locationing via wifi fingerprinting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/>
          <p:nvPr>
            <p:ph type="title"/>
          </p:nvPr>
        </p:nvSpPr>
        <p:spPr>
          <a:xfrm>
            <a:off x="188300" y="25310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Project Overview</a:t>
            </a:r>
            <a:endParaRPr sz="3000"/>
          </a:p>
        </p:txBody>
      </p:sp>
      <p:sp>
        <p:nvSpPr>
          <p:cNvPr id="80" name="Google Shape;80;p15"/>
          <p:cNvSpPr txBox="1"/>
          <p:nvPr>
            <p:ph idx="1" type="body"/>
          </p:nvPr>
        </p:nvSpPr>
        <p:spPr>
          <a:xfrm>
            <a:off x="0" y="960500"/>
            <a:ext cx="2745300" cy="36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Data Source: UC Irvine</a:t>
            </a:r>
            <a:br>
              <a:rPr lang="en-GB"/>
            </a:br>
            <a:r>
              <a:rPr lang="en-GB"/>
              <a:t>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Building Location: Universitat Jaume I in Castellón, Spain</a:t>
            </a:r>
            <a:br>
              <a:rPr lang="en-GB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Number of Columns: 529</a:t>
            </a:r>
            <a:br>
              <a:rPr lang="en-GB"/>
            </a:b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Number of Rows: 19937</a:t>
            </a:r>
            <a:endParaRPr/>
          </a:p>
        </p:txBody>
      </p:sp>
      <p:pic>
        <p:nvPicPr>
          <p:cNvPr id="81" name="Google Shape;81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1825" y="51350"/>
            <a:ext cx="6498125" cy="4968775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5"/>
          <p:cNvSpPr/>
          <p:nvPr/>
        </p:nvSpPr>
        <p:spPr>
          <a:xfrm>
            <a:off x="3111975" y="117600"/>
            <a:ext cx="5483700" cy="4524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3" name="Google Shape;83;p15"/>
          <p:cNvSpPr txBox="1"/>
          <p:nvPr/>
        </p:nvSpPr>
        <p:spPr>
          <a:xfrm>
            <a:off x="3111975" y="117600"/>
            <a:ext cx="7858200" cy="45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800">
                <a:latin typeface="Open Sans"/>
                <a:ea typeface="Open Sans"/>
                <a:cs typeface="Open Sans"/>
                <a:sym typeface="Open Sans"/>
              </a:rPr>
              <a:t>Visualizing User’s Locations </a:t>
            </a:r>
            <a:endParaRPr b="1" sz="1800"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84" name="Google Shape;8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41825" y="2972850"/>
            <a:ext cx="877400" cy="2047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Challenges</a:t>
            </a:r>
            <a:r>
              <a:rPr lang="en-GB"/>
              <a:t> and Limitations </a:t>
            </a:r>
            <a:endParaRPr/>
          </a:p>
        </p:txBody>
      </p:sp>
      <p:graphicFrame>
        <p:nvGraphicFramePr>
          <p:cNvPr id="90" name="Google Shape;90;p16"/>
          <p:cNvGraphicFramePr/>
          <p:nvPr/>
        </p:nvGraphicFramePr>
        <p:xfrm>
          <a:off x="472650" y="14843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{7162D757-FD06-4100-A35D-C1F95C1BDC6B}</a:tableStyleId>
              </a:tblPr>
              <a:tblGrid>
                <a:gridCol w="3705000"/>
                <a:gridCol w="3705000"/>
              </a:tblGrid>
              <a:tr h="7881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Challenge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Solution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5234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The </a:t>
                      </a:r>
                      <a:r>
                        <a:rPr lang="en-GB"/>
                        <a:t>frequency of factors (dependant variable)  is very low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Sampling the data based on Builiding ID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8029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Dataset is very large and model running time is long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Assigning new cores to R using (</a:t>
                      </a:r>
                      <a:r>
                        <a:rPr lang="en-GB"/>
                        <a:t>registerDoParallel) to decrease data processing time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Project Workflow</a:t>
            </a:r>
            <a:endParaRPr/>
          </a:p>
        </p:txBody>
      </p:sp>
      <p:sp>
        <p:nvSpPr>
          <p:cNvPr id="96" name="Google Shape;96;p17"/>
          <p:cNvSpPr txBox="1"/>
          <p:nvPr/>
        </p:nvSpPr>
        <p:spPr>
          <a:xfrm>
            <a:off x="311700" y="1328850"/>
            <a:ext cx="2216700" cy="5694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Obtained data from https://archive.ics.uci.edu/ml/datasets/ujiindoorloc</a:t>
            </a:r>
            <a:endParaRPr sz="12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7" name="Google Shape;97;p17"/>
          <p:cNvSpPr txBox="1"/>
          <p:nvPr/>
        </p:nvSpPr>
        <p:spPr>
          <a:xfrm>
            <a:off x="2804850" y="1328850"/>
            <a:ext cx="2216700" cy="5694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Data CleanUp &amp; EDA</a:t>
            </a:r>
            <a:endParaRPr sz="12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8" name="Google Shape;98;p17"/>
          <p:cNvSpPr txBox="1"/>
          <p:nvPr/>
        </p:nvSpPr>
        <p:spPr>
          <a:xfrm>
            <a:off x="1861450" y="2491463"/>
            <a:ext cx="2216700" cy="5694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Data Modeling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9" name="Google Shape;99;p17"/>
          <p:cNvSpPr txBox="1"/>
          <p:nvPr/>
        </p:nvSpPr>
        <p:spPr>
          <a:xfrm>
            <a:off x="5298000" y="1328838"/>
            <a:ext cx="2216700" cy="5694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Pre Processing and Feature Engineering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0" name="Google Shape;100;p17"/>
          <p:cNvCxnSpPr/>
          <p:nvPr/>
        </p:nvCxnSpPr>
        <p:spPr>
          <a:xfrm>
            <a:off x="2915450" y="3400025"/>
            <a:ext cx="834300" cy="337800"/>
          </a:xfrm>
          <a:prstGeom prst="bentConnector3">
            <a:avLst>
              <a:gd fmla="val 105663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cxnSp>
        <p:nvCxnSpPr>
          <p:cNvPr id="101" name="Google Shape;101;p17"/>
          <p:cNvCxnSpPr/>
          <p:nvPr/>
        </p:nvCxnSpPr>
        <p:spPr>
          <a:xfrm flipH="1" rot="10800000">
            <a:off x="2124475" y="3400025"/>
            <a:ext cx="1171200" cy="337800"/>
          </a:xfrm>
          <a:prstGeom prst="bentConnector3">
            <a:avLst>
              <a:gd fmla="val 17343" name="adj1"/>
            </a:avLst>
          </a:prstGeom>
          <a:noFill/>
          <a:ln cap="flat" cmpd="sng" w="19050">
            <a:solidFill>
              <a:srgbClr val="C2C2C2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102" name="Google Shape;102;p17"/>
          <p:cNvSpPr txBox="1"/>
          <p:nvPr/>
        </p:nvSpPr>
        <p:spPr>
          <a:xfrm>
            <a:off x="4407850" y="2491463"/>
            <a:ext cx="2110200" cy="5694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Resampling and Model Eval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3" name="Google Shape;103;p17"/>
          <p:cNvSpPr txBox="1"/>
          <p:nvPr/>
        </p:nvSpPr>
        <p:spPr>
          <a:xfrm>
            <a:off x="3105525" y="3737825"/>
            <a:ext cx="12843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Random Forest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4" name="Google Shape;104;p17"/>
          <p:cNvSpPr txBox="1"/>
          <p:nvPr/>
        </p:nvSpPr>
        <p:spPr>
          <a:xfrm>
            <a:off x="1549750" y="3737825"/>
            <a:ext cx="12843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Decision Tree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5" name="Google Shape;105;p17"/>
          <p:cNvCxnSpPr/>
          <p:nvPr/>
        </p:nvCxnSpPr>
        <p:spPr>
          <a:xfrm>
            <a:off x="1420050" y="1898250"/>
            <a:ext cx="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6" name="Google Shape;106;p17"/>
          <p:cNvCxnSpPr>
            <a:stCxn id="99" idx="2"/>
          </p:cNvCxnSpPr>
          <p:nvPr/>
        </p:nvCxnSpPr>
        <p:spPr>
          <a:xfrm flipH="1">
            <a:off x="2964450" y="1898238"/>
            <a:ext cx="3441900" cy="593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7" name="Google Shape;107;p17"/>
          <p:cNvCxnSpPr/>
          <p:nvPr/>
        </p:nvCxnSpPr>
        <p:spPr>
          <a:xfrm flipH="1">
            <a:off x="2964400" y="3060875"/>
            <a:ext cx="10800" cy="1410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p17"/>
          <p:cNvSpPr txBox="1"/>
          <p:nvPr/>
        </p:nvSpPr>
        <p:spPr>
          <a:xfrm>
            <a:off x="2258900" y="4471775"/>
            <a:ext cx="1538100" cy="3663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SVM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109" name="Google Shape;109;p17"/>
          <p:cNvCxnSpPr>
            <a:endCxn id="97" idx="1"/>
          </p:cNvCxnSpPr>
          <p:nvPr/>
        </p:nvCxnSpPr>
        <p:spPr>
          <a:xfrm>
            <a:off x="2528250" y="1613550"/>
            <a:ext cx="27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7"/>
          <p:cNvCxnSpPr>
            <a:endCxn id="99" idx="1"/>
          </p:cNvCxnSpPr>
          <p:nvPr/>
        </p:nvCxnSpPr>
        <p:spPr>
          <a:xfrm>
            <a:off x="5021400" y="1613538"/>
            <a:ext cx="276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" name="Google Shape;111;p17"/>
          <p:cNvCxnSpPr>
            <a:endCxn id="102" idx="1"/>
          </p:cNvCxnSpPr>
          <p:nvPr/>
        </p:nvCxnSpPr>
        <p:spPr>
          <a:xfrm>
            <a:off x="4078150" y="2776163"/>
            <a:ext cx="32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2" name="Google Shape;112;p17"/>
          <p:cNvCxnSpPr>
            <a:stCxn id="102" idx="3"/>
            <a:endCxn id="113" idx="1"/>
          </p:cNvCxnSpPr>
          <p:nvPr/>
        </p:nvCxnSpPr>
        <p:spPr>
          <a:xfrm>
            <a:off x="6518050" y="2776163"/>
            <a:ext cx="3297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3" name="Google Shape;113;p17"/>
          <p:cNvSpPr txBox="1"/>
          <p:nvPr/>
        </p:nvSpPr>
        <p:spPr>
          <a:xfrm>
            <a:off x="6847750" y="2491463"/>
            <a:ext cx="2110200" cy="569400"/>
          </a:xfrm>
          <a:prstGeom prst="rect">
            <a:avLst/>
          </a:prstGeom>
          <a:noFill/>
          <a:ln cap="flat" cmpd="sng" w="19050">
            <a:solidFill>
              <a:srgbClr val="A72A1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rgbClr val="A72A1E"/>
                </a:solidFill>
                <a:latin typeface="Roboto"/>
                <a:ea typeface="Roboto"/>
                <a:cs typeface="Roboto"/>
                <a:sym typeface="Roboto"/>
              </a:rPr>
              <a:t>Recommendations</a:t>
            </a:r>
            <a:endParaRPr sz="1000">
              <a:solidFill>
                <a:srgbClr val="A72A1E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8"/>
          <p:cNvSpPr txBox="1"/>
          <p:nvPr>
            <p:ph type="title"/>
          </p:nvPr>
        </p:nvSpPr>
        <p:spPr>
          <a:xfrm>
            <a:off x="537650" y="272200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Decision Tree Model  Evaluation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aphicFrame>
        <p:nvGraphicFramePr>
          <p:cNvPr id="119" name="Google Shape;119;p18"/>
          <p:cNvGraphicFramePr/>
          <p:nvPr/>
        </p:nvGraphicFramePr>
        <p:xfrm>
          <a:off x="537650" y="1291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{7162D757-FD06-4100-A35D-C1F95C1BDC6B}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Building Number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Accuracy 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Kappa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5243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Building 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18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0.79%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18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0.79%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Building 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18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0.89%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18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0.94%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Building 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18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0.90%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18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0.90%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24" name="Google Shape;124;p19"/>
          <p:cNvGraphicFramePr/>
          <p:nvPr/>
        </p:nvGraphicFramePr>
        <p:xfrm>
          <a:off x="537650" y="12915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{7162D757-FD06-4100-A35D-C1F95C1BDC6B}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Building Number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Accuracy </a:t>
                      </a:r>
                      <a:endParaRPr b="1"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GB"/>
                        <a:t>Kappa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52435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Building 0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18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0.87%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18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0.87%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Building 1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18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0.94%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18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0.89%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Building 2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18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0.81%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1600"/>
                        </a:spcAft>
                        <a:buNone/>
                      </a:pPr>
                      <a:r>
                        <a:rPr lang="en-GB" sz="1800">
                          <a:solidFill>
                            <a:schemeClr val="dk2"/>
                          </a:solidFill>
                          <a:latin typeface="Open Sans"/>
                          <a:ea typeface="Open Sans"/>
                          <a:cs typeface="Open Sans"/>
                          <a:sym typeface="Open Sans"/>
                        </a:rPr>
                        <a:t>0.81%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25" name="Google Shape;125;p19"/>
          <p:cNvSpPr txBox="1"/>
          <p:nvPr/>
        </p:nvSpPr>
        <p:spPr>
          <a:xfrm>
            <a:off x="537650" y="276575"/>
            <a:ext cx="7776600" cy="86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Random Forest</a:t>
            </a:r>
            <a:r>
              <a:rPr b="1" lang="en-GB" sz="3600">
                <a:solidFill>
                  <a:schemeClr val="accent1"/>
                </a:solidFill>
                <a:latin typeface="PT Sans Narrow"/>
                <a:ea typeface="PT Sans Narrow"/>
                <a:cs typeface="PT Sans Narrow"/>
                <a:sym typeface="PT Sans Narrow"/>
              </a:rPr>
              <a:t> Model  Evaluation</a:t>
            </a:r>
            <a:endParaRPr b="1" sz="3600">
              <a:solidFill>
                <a:schemeClr val="accent1"/>
              </a:solidFill>
              <a:latin typeface="PT Sans Narrow"/>
              <a:ea typeface="PT Sans Narrow"/>
              <a:cs typeface="PT Sans Narrow"/>
              <a:sym typeface="PT Sans Narrow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/>
          <p:nvPr>
            <p:ph type="title"/>
          </p:nvPr>
        </p:nvSpPr>
        <p:spPr>
          <a:xfrm>
            <a:off x="311700" y="445025"/>
            <a:ext cx="8520600" cy="70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Conclusion</a:t>
            </a:r>
            <a:endParaRPr/>
          </a:p>
        </p:txBody>
      </p:sp>
      <p:sp>
        <p:nvSpPr>
          <p:cNvPr id="131" name="Google Shape;131;p20"/>
          <p:cNvSpPr txBox="1"/>
          <p:nvPr>
            <p:ph idx="1" type="body"/>
          </p:nvPr>
        </p:nvSpPr>
        <p:spPr>
          <a:xfrm>
            <a:off x="311700" y="1266325"/>
            <a:ext cx="8520600" cy="330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Our confidence level in both RF and C5.0 models </a:t>
            </a:r>
            <a:r>
              <a:rPr lang="en-GB"/>
              <a:t>is p</a:t>
            </a:r>
            <a:r>
              <a:rPr lang="en-GB"/>
              <a:t>retty high while SVM turned out to be computationally inefficient </a:t>
            </a:r>
            <a:r>
              <a:rPr lang="en-GB"/>
              <a:t>compared</a:t>
            </a:r>
            <a:r>
              <a:rPr lang="en-GB"/>
              <a:t> to the other two models.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-GB"/>
              <a:t>We recommend using Random Forest to conduct this analysis and predict users’ </a:t>
            </a:r>
            <a:r>
              <a:rPr lang="en-GB"/>
              <a:t>locations</a:t>
            </a:r>
            <a:r>
              <a:rPr lang="en-GB"/>
              <a:t> based on wifi fingerprinting at the registerDoParallel.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ropic">
  <a:themeElements>
    <a:clrScheme name="Tropic">
      <a:dk1>
        <a:srgbClr val="A1E8D9"/>
      </a:dk1>
      <a:lt1>
        <a:srgbClr val="FFFFFF"/>
      </a:lt1>
      <a:dk2>
        <a:srgbClr val="695D46"/>
      </a:dk2>
      <a:lt2>
        <a:srgbClr val="B3A77D"/>
      </a:lt2>
      <a:accent1>
        <a:srgbClr val="EF6C00"/>
      </a:accent1>
      <a:accent2>
        <a:srgbClr val="009668"/>
      </a:accent2>
      <a:accent3>
        <a:srgbClr val="4DB6AC"/>
      </a:accent3>
      <a:accent4>
        <a:srgbClr val="FF9800"/>
      </a:accent4>
      <a:accent5>
        <a:srgbClr val="CE93D8"/>
      </a:accent5>
      <a:accent6>
        <a:srgbClr val="EEFF41"/>
      </a:accent6>
      <a:hlink>
        <a:srgbClr val="CE93D8"/>
      </a:hlink>
      <a:folHlink>
        <a:srgbClr val="CE93D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